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0" r:id="rId3"/>
    <p:sldId id="304" r:id="rId4"/>
    <p:sldId id="338" r:id="rId5"/>
    <p:sldId id="265" r:id="rId6"/>
    <p:sldId id="318" r:id="rId7"/>
    <p:sldId id="257" r:id="rId8"/>
    <p:sldId id="349" r:id="rId9"/>
    <p:sldId id="348" r:id="rId10"/>
    <p:sldId id="288" r:id="rId11"/>
    <p:sldId id="332" r:id="rId12"/>
    <p:sldId id="333" r:id="rId13"/>
    <p:sldId id="341" r:id="rId14"/>
    <p:sldId id="342" r:id="rId15"/>
    <p:sldId id="301" r:id="rId16"/>
    <p:sldId id="302" r:id="rId17"/>
    <p:sldId id="327" r:id="rId18"/>
    <p:sldId id="328" r:id="rId19"/>
    <p:sldId id="329" r:id="rId20"/>
    <p:sldId id="350" r:id="rId21"/>
    <p:sldId id="306" r:id="rId22"/>
    <p:sldId id="305" r:id="rId23"/>
    <p:sldId id="330" r:id="rId24"/>
    <p:sldId id="307" r:id="rId25"/>
    <p:sldId id="339" r:id="rId26"/>
    <p:sldId id="309" r:id="rId27"/>
    <p:sldId id="334" r:id="rId28"/>
    <p:sldId id="336" r:id="rId29"/>
    <p:sldId id="331" r:id="rId30"/>
    <p:sldId id="340" r:id="rId31"/>
    <p:sldId id="344" r:id="rId32"/>
    <p:sldId id="345" r:id="rId33"/>
    <p:sldId id="346" r:id="rId34"/>
    <p:sldId id="308" r:id="rId35"/>
    <p:sldId id="310" r:id="rId36"/>
    <p:sldId id="347" r:id="rId37"/>
    <p:sldId id="294" r:id="rId3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90" autoAdjust="0"/>
  </p:normalViewPr>
  <p:slideViewPr>
    <p:cSldViewPr>
      <p:cViewPr varScale="1">
        <p:scale>
          <a:sx n="79" d="100"/>
          <a:sy n="79" d="100"/>
        </p:scale>
        <p:origin x="14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9B92-DC2D-41CC-87FA-39DCA5F2D7A5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E9399-8B33-48BF-AE04-87086634D25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95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F766-54BB-4511-802C-73007F5C2110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3D4C-F7AC-4189-9D88-DCC5A9D3BD2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5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8af4b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8af4b2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51BAF6C-2580-D4F5-6288-E2E986A9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8af4b26b_0_0:notes">
            <a:extLst>
              <a:ext uri="{FF2B5EF4-FFF2-40B4-BE49-F238E27FC236}">
                <a16:creationId xmlns:a16="http://schemas.microsoft.com/office/drawing/2014/main" id="{80B29F2C-9624-B706-AECD-C00E9A152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8af4b26b_0_0:notes">
            <a:extLst>
              <a:ext uri="{FF2B5EF4-FFF2-40B4-BE49-F238E27FC236}">
                <a16:creationId xmlns:a16="http://schemas.microsoft.com/office/drawing/2014/main" id="{8A87C65A-4FE5-E3D6-7037-09274F069B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61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7F4BA73B-23CA-5F65-4999-53E45015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8af4b26b_0_0:notes">
            <a:extLst>
              <a:ext uri="{FF2B5EF4-FFF2-40B4-BE49-F238E27FC236}">
                <a16:creationId xmlns:a16="http://schemas.microsoft.com/office/drawing/2014/main" id="{F66735DD-7B14-FDC2-6333-687A00402D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8af4b26b_0_0:notes">
            <a:extLst>
              <a:ext uri="{FF2B5EF4-FFF2-40B4-BE49-F238E27FC236}">
                <a16:creationId xmlns:a16="http://schemas.microsoft.com/office/drawing/2014/main" id="{E4F8737E-DC9C-D8FD-4A6D-0FCD010915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50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985020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332333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41663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  <p:sp>
        <p:nvSpPr>
          <p:cNvPr id="9" name="Diagonal Stripe 8"/>
          <p:cNvSpPr/>
          <p:nvPr userDrawn="1"/>
        </p:nvSpPr>
        <p:spPr>
          <a:xfrm>
            <a:off x="547740" y="1556792"/>
            <a:ext cx="8178820" cy="360040"/>
          </a:xfrm>
          <a:prstGeom prst="diagStrip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" name="Picture 2" descr="D:\My documents_D\CENTRO MURTAL\ASSOCIAÇÃO_projeto out15\textos abr19\anima_250_plus_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33" y="384272"/>
            <a:ext cx="1409655" cy="1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4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5069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85004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352562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236719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627919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88575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774529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BCD7-B648-4847-A1DB-48B108720E8A}" type="datetimeFigureOut">
              <a:rPr lang="pt-PT" smtClean="0"/>
              <a:t>10/07/2025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90B9-2FF9-4659-A8F2-49528BD89D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94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 descr="D:\My documents_D\CENTRO MURTAL\ASSOCIAÇÃO_projeto out15\textos abr19\sunset-925413_shift.jpg"/>
          <p:cNvPicPr preferRelativeResize="0"/>
          <p:nvPr/>
        </p:nvPicPr>
        <p:blipFill rotWithShape="1">
          <a:blip r:embed="rId3">
            <a:alphaModFix/>
          </a:blip>
          <a:srcRect l="8435" t="708" r="31875"/>
          <a:stretch/>
        </p:blipFill>
        <p:spPr>
          <a:xfrm>
            <a:off x="-36510" y="0"/>
            <a:ext cx="9180510" cy="710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D:\My documents_D\CENTRO MURTAL\ASSOCIAÇÃO_projeto out15\textos abr19\anima_250_plus_0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8506" y="449348"/>
            <a:ext cx="3586988" cy="25370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4D911B7-97A6-44C6-8733-F428ED901222}"/>
              </a:ext>
            </a:extLst>
          </p:cNvPr>
          <p:cNvSpPr txBox="1"/>
          <p:nvPr/>
        </p:nvSpPr>
        <p:spPr>
          <a:xfrm>
            <a:off x="567301" y="3148524"/>
            <a:ext cx="7972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 MURTAL</a:t>
            </a:r>
          </a:p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Associação Comunitária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BBC52-52A3-CC5B-36D9-6312FB9995FC}"/>
              </a:ext>
            </a:extLst>
          </p:cNvPr>
          <p:cNvSpPr txBox="1"/>
          <p:nvPr/>
        </p:nvSpPr>
        <p:spPr>
          <a:xfrm>
            <a:off x="1684974" y="5683895"/>
            <a:ext cx="5413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Assembleia Geral 2025</a:t>
            </a:r>
            <a:endParaRPr lang="pt-PT" sz="4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DD60E-078C-4CBC-CE0C-199FE94E5E79}"/>
              </a:ext>
            </a:extLst>
          </p:cNvPr>
          <p:cNvCxnSpPr>
            <a:cxnSpLocks/>
          </p:cNvCxnSpPr>
          <p:nvPr/>
        </p:nvCxnSpPr>
        <p:spPr>
          <a:xfrm>
            <a:off x="2699792" y="5661248"/>
            <a:ext cx="34140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AÇÕES – Ao seu lado</a:t>
            </a:r>
            <a:endParaRPr lang="pt-PT" sz="4000" dirty="0"/>
          </a:p>
        </p:txBody>
      </p:sp>
      <p:pic>
        <p:nvPicPr>
          <p:cNvPr id="3" name="Picture 2" descr="A person holding her hands&#10;&#10;Description automatically generated">
            <a:extLst>
              <a:ext uri="{FF2B5EF4-FFF2-40B4-BE49-F238E27FC236}">
                <a16:creationId xmlns:a16="http://schemas.microsoft.com/office/drawing/2014/main" id="{C574903D-76D4-B39A-5260-8876D0FA0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19"/>
          <a:stretch/>
        </p:blipFill>
        <p:spPr>
          <a:xfrm>
            <a:off x="1082543" y="1933660"/>
            <a:ext cx="6441785" cy="4861207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1D3BA-9839-9E17-8F96-D1C025CB2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92" t="4682" r="9644" b="77670"/>
          <a:stretch/>
        </p:blipFill>
        <p:spPr>
          <a:xfrm>
            <a:off x="5479937" y="1988840"/>
            <a:ext cx="2836479" cy="100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DFA59-73AF-2359-A0AB-8ADFDC613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36" t="25490" b="4575"/>
          <a:stretch/>
        </p:blipFill>
        <p:spPr>
          <a:xfrm>
            <a:off x="5508104" y="2990698"/>
            <a:ext cx="2808312" cy="3611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60D8D-1D6B-EB61-A049-A0B326F8E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7269" t="4731" r="5271" b="81079"/>
          <a:stretch/>
        </p:blipFill>
        <p:spPr>
          <a:xfrm>
            <a:off x="0" y="6106024"/>
            <a:ext cx="3383891" cy="75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81529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AÇÕES – Eventos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864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sz="4000" b="1" dirty="0"/>
              <a:t>Animação em lares com a União dos Amigos do Bom Pastor (17 de novembro)</a:t>
            </a:r>
          </a:p>
          <a:p>
            <a:pPr marL="0" indent="0">
              <a:buNone/>
            </a:pPr>
            <a:endParaRPr lang="pt-PT" sz="4000" b="1" dirty="0"/>
          </a:p>
          <a:p>
            <a:pPr marL="342000" indent="0">
              <a:buNone/>
            </a:pPr>
            <a:endParaRPr lang="pt-PT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A6AB96-F734-499D-31C0-6D62EB4F2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5052053" cy="3789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0A1E7A-D52A-63B3-D2AE-AA6274B4F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02533"/>
            <a:ext cx="1867886" cy="34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10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AÇÕES – Eventos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sz="4000" b="1" dirty="0"/>
              <a:t>Mercadinho de Natal (30 de novembro)</a:t>
            </a:r>
          </a:p>
          <a:p>
            <a:pPr marL="342000" indent="0">
              <a:buNone/>
            </a:pPr>
            <a:endParaRPr lang="pt-PT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72704-91FB-F5CF-D68B-5A3A89D63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9051" r="1137"/>
          <a:stretch>
            <a:fillRect/>
          </a:stretch>
        </p:blipFill>
        <p:spPr>
          <a:xfrm>
            <a:off x="457200" y="2708920"/>
            <a:ext cx="4721032" cy="3324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4BEEB5-2AA8-0840-D4BE-278D89291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15107" r="1136" b="21650"/>
          <a:stretch>
            <a:fillRect/>
          </a:stretch>
        </p:blipFill>
        <p:spPr>
          <a:xfrm>
            <a:off x="4181405" y="4216226"/>
            <a:ext cx="4721032" cy="24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484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AAAD8-AEA7-C666-F60B-EB8E4CAD2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170B-7039-81FA-0DBA-1CE9D6B4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AÇÕES – Eventos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E6370A2-9602-C542-3434-1E3CD126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sz="4000" b="1" dirty="0"/>
              <a:t>Mercadinho de Natal (30 de novembro)</a:t>
            </a:r>
          </a:p>
          <a:p>
            <a:pPr marL="342000" indent="0">
              <a:buNone/>
            </a:pPr>
            <a:endParaRPr lang="pt-PT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EB7BB-FF57-DFE4-653D-993491F7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0100"/>
          <a:stretch>
            <a:fillRect/>
          </a:stretch>
        </p:blipFill>
        <p:spPr>
          <a:xfrm>
            <a:off x="5654416" y="2971200"/>
            <a:ext cx="3118024" cy="3361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FC79B-CBF2-8437-77C1-F4E54B62E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9" r="16576" b="17264"/>
          <a:stretch>
            <a:fillRect/>
          </a:stretch>
        </p:blipFill>
        <p:spPr>
          <a:xfrm>
            <a:off x="423753" y="3140968"/>
            <a:ext cx="5051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359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3D9A-1846-DE80-44D0-3C4117E46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4398-6B29-7DFC-D14A-951A1FFD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AÇÕES – Eventos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88B861E-17DF-2229-F7A8-C0051834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008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sz="4000" b="1" dirty="0"/>
              <a:t>Concerto solidário com 2 associações parceiras: </a:t>
            </a:r>
          </a:p>
          <a:p>
            <a:pPr marL="0" indent="0">
              <a:buNone/>
            </a:pPr>
            <a:r>
              <a:rPr lang="pt-PT" sz="4000" b="1" dirty="0" err="1"/>
              <a:t>Cultursol</a:t>
            </a:r>
            <a:r>
              <a:rPr lang="pt-PT" sz="4000" b="1" dirty="0"/>
              <a:t> e Acácia (7 de dezembro)</a:t>
            </a:r>
          </a:p>
          <a:p>
            <a:pPr marL="0" indent="0">
              <a:buNone/>
            </a:pPr>
            <a:endParaRPr lang="pt-PT" sz="4000" b="1" dirty="0"/>
          </a:p>
          <a:p>
            <a:pPr marL="342000" indent="0">
              <a:buNone/>
            </a:pPr>
            <a:endParaRPr lang="pt-PT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806CD-903D-BD6C-71DE-1B2D90CC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r="14534" b="4005"/>
          <a:stretch>
            <a:fillRect/>
          </a:stretch>
        </p:blipFill>
        <p:spPr>
          <a:xfrm>
            <a:off x="251520" y="2877955"/>
            <a:ext cx="4770111" cy="3730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8DAA8-B6EA-7675-7A87-4BAF78A73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r="23203" b="4005"/>
          <a:stretch>
            <a:fillRect/>
          </a:stretch>
        </p:blipFill>
        <p:spPr>
          <a:xfrm>
            <a:off x="4901359" y="3670043"/>
            <a:ext cx="3991121" cy="2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422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_D\CENTRO MURTAL\ASSOCIAÇÃO_projeto out15\textos abr19\sunset-925413_sh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709" r="31875"/>
          <a:stretch/>
        </p:blipFill>
        <p:spPr bwMode="auto">
          <a:xfrm>
            <a:off x="0" y="0"/>
            <a:ext cx="918051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 documents_D\CENTRO MURTAL\ASSOCIAÇÃO_projeto out15\textos abr19\anima_250_plus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78959" cy="12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432D52-AF6A-4D73-B7AD-B6E586C9569B}"/>
              </a:ext>
            </a:extLst>
          </p:cNvPr>
          <p:cNvSpPr txBox="1"/>
          <p:nvPr/>
        </p:nvSpPr>
        <p:spPr>
          <a:xfrm>
            <a:off x="1583087" y="2420888"/>
            <a:ext cx="60143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e Contas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pt-PT" sz="6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7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RELATÓRIO E CONTAS</a:t>
            </a:r>
            <a:endParaRPr lang="pt-PT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8F524-2127-9124-DBB3-3641A5A6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4" y="2475376"/>
            <a:ext cx="8673452" cy="410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609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RELATÓRIO E CONTAS</a:t>
            </a:r>
            <a:endParaRPr lang="pt-PT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F6967-72B3-BFB7-3B70-BF8AC035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6" y="2664850"/>
            <a:ext cx="8726407" cy="15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0115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RELATÓRIO E CONTAS</a:t>
            </a:r>
            <a:endParaRPr lang="pt-PT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EB08C-9AF2-5B74-65C2-C42FAC1A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648686" cy="47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2412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82CC24-BA3A-4430-8759-64AEF003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92896"/>
            <a:ext cx="8333025" cy="36127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13919D-9963-C010-7ADE-3AC32760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RELATÓRIO E CONTAS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7112685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_D\CENTRO MURTAL\ASSOCIAÇÃO_projeto out15\textos abr19\sunset-925413_sh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709" r="31875"/>
          <a:stretch/>
        </p:blipFill>
        <p:spPr bwMode="auto">
          <a:xfrm>
            <a:off x="0" y="0"/>
            <a:ext cx="918051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 documents_D\CENTRO MURTAL\ASSOCIAÇÃO_projeto out15\textos abr19\anima_250_plus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78959" cy="12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432D52-AF6A-4D73-B7AD-B6E586C9569B}"/>
              </a:ext>
            </a:extLst>
          </p:cNvPr>
          <p:cNvSpPr txBox="1"/>
          <p:nvPr/>
        </p:nvSpPr>
        <p:spPr>
          <a:xfrm>
            <a:off x="1172976" y="2420888"/>
            <a:ext cx="68345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Desenvolvidas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pt-PT" sz="6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5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1D789-882F-D756-9A40-FF19954F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B4DC184-8290-42F8-6ADB-C251398D4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73997"/>
            <a:ext cx="8856984" cy="6710005"/>
          </a:xfrm>
        </p:spPr>
      </p:pic>
    </p:spTree>
    <p:extLst>
      <p:ext uri="{BB962C8B-B14F-4D97-AF65-F5344CB8AC3E}">
        <p14:creationId xmlns:p14="http://schemas.microsoft.com/office/powerpoint/2010/main" val="214586097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_D\CENTRO MURTAL\ASSOCIAÇÃO_projeto out15\textos abr19\sunset-925413_sh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709" r="31875"/>
          <a:stretch/>
        </p:blipFill>
        <p:spPr bwMode="auto">
          <a:xfrm>
            <a:off x="0" y="-27384"/>
            <a:ext cx="918051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 documents_D\CENTRO MURTAL\ASSOCIAÇÃO_projeto out15\textos abr19\anima_250_plus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78959" cy="12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432D52-AF6A-4D73-B7AD-B6E586C9569B}"/>
              </a:ext>
            </a:extLst>
          </p:cNvPr>
          <p:cNvSpPr txBox="1"/>
          <p:nvPr/>
        </p:nvSpPr>
        <p:spPr>
          <a:xfrm>
            <a:off x="2360861" y="2420888"/>
            <a:ext cx="44587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Joia e Quotas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para 2025</a:t>
            </a:r>
            <a:endParaRPr lang="pt-PT" sz="6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5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JOIA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Proposta da Direção:</a:t>
            </a:r>
          </a:p>
          <a:p>
            <a:r>
              <a:rPr lang="pt-PT" sz="4000" dirty="0"/>
              <a:t>Joia de inscrição novo Associado: manter </a:t>
            </a:r>
            <a:r>
              <a:rPr lang="pt-PT" sz="4400" b="1" dirty="0">
                <a:solidFill>
                  <a:srgbClr val="FFFF00"/>
                </a:solidFill>
              </a:rPr>
              <a:t>5€</a:t>
            </a:r>
            <a:endParaRPr lang="pt-P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318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QUOTA MENSAL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Proposta da Direção:</a:t>
            </a:r>
          </a:p>
          <a:p>
            <a:r>
              <a:rPr lang="pt-PT" sz="4000" dirty="0"/>
              <a:t>Quota mensal: </a:t>
            </a:r>
            <a:br>
              <a:rPr lang="pt-PT" sz="4000" dirty="0"/>
            </a:br>
            <a:r>
              <a:rPr lang="pt-PT" sz="4000" dirty="0"/>
              <a:t>manter </a:t>
            </a:r>
            <a:r>
              <a:rPr lang="pt-PT" sz="4000" b="1" dirty="0">
                <a:solidFill>
                  <a:srgbClr val="FFFF00"/>
                </a:solidFill>
              </a:rPr>
              <a:t>mínimo 1€</a:t>
            </a:r>
            <a:r>
              <a:rPr lang="pt-PT" sz="4000" b="1" dirty="0"/>
              <a:t>  </a:t>
            </a:r>
            <a:r>
              <a:rPr lang="pt-PT" sz="4000" dirty="0"/>
              <a:t>(12€ / ano)</a:t>
            </a:r>
          </a:p>
        </p:txBody>
      </p:sp>
    </p:spTree>
    <p:extLst>
      <p:ext uri="{BB962C8B-B14F-4D97-AF65-F5344CB8AC3E}">
        <p14:creationId xmlns:p14="http://schemas.microsoft.com/office/powerpoint/2010/main" val="15998537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_D\CENTRO MURTAL\ASSOCIAÇÃO_projeto out15\textos abr19\sunset-925413_sh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709" r="31875"/>
          <a:stretch/>
        </p:blipFill>
        <p:spPr bwMode="auto">
          <a:xfrm>
            <a:off x="0" y="0"/>
            <a:ext cx="918051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 documents_D\CENTRO MURTAL\ASSOCIAÇÃO_projeto out15\textos abr19\anima_250_plus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78959" cy="12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432D52-AF6A-4D73-B7AD-B6E586C9569B}"/>
              </a:ext>
            </a:extLst>
          </p:cNvPr>
          <p:cNvSpPr txBox="1"/>
          <p:nvPr/>
        </p:nvSpPr>
        <p:spPr>
          <a:xfrm>
            <a:off x="1772947" y="2420888"/>
            <a:ext cx="56346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 Ações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2025 - 2026</a:t>
            </a:r>
            <a:endParaRPr lang="pt-PT" sz="6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0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Projetos e Ações a desenvolver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endParaRPr lang="pt-PT" sz="4400" dirty="0"/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E8BA0940-9B53-75BD-7608-54EE8E0558CE}"/>
              </a:ext>
            </a:extLst>
          </p:cNvPr>
          <p:cNvSpPr txBox="1"/>
          <p:nvPr/>
        </p:nvSpPr>
        <p:spPr>
          <a:xfrm flipH="1">
            <a:off x="467545" y="2279636"/>
            <a:ext cx="691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Parcerias a desenvolver:</a:t>
            </a:r>
          </a:p>
        </p:txBody>
      </p:sp>
    </p:spTree>
    <p:extLst>
      <p:ext uri="{BB962C8B-B14F-4D97-AF65-F5344CB8AC3E}">
        <p14:creationId xmlns:p14="http://schemas.microsoft.com/office/powerpoint/2010/main" val="16502906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Projetos e Ações a desenvolver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3607386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AÇÕES – Ao seu lado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/>
          </a:bodyPr>
          <a:lstStyle/>
          <a:p>
            <a:r>
              <a:rPr lang="pt-PT" sz="4000" b="1" dirty="0"/>
              <a:t>Acompanhamento de pessoas em situação de isolamento. </a:t>
            </a:r>
          </a:p>
          <a:p>
            <a:pPr marL="342000" indent="0">
              <a:buNone/>
            </a:pPr>
            <a:endParaRPr lang="pt-PT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84419-BF2A-6F21-0D4B-0262087E7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1" b="110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C8AE0-D57A-C984-575E-EDD6F7D69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21" t="80981" b="1105"/>
          <a:stretch/>
        </p:blipFill>
        <p:spPr>
          <a:xfrm>
            <a:off x="8172400" y="5671127"/>
            <a:ext cx="983367" cy="1186873"/>
          </a:xfrm>
          <a:prstGeom prst="rect">
            <a:avLst/>
          </a:prstGeom>
        </p:spPr>
      </p:pic>
      <p:pic>
        <p:nvPicPr>
          <p:cNvPr id="5" name="Picture 4" descr="A logo with a sun and text&#10;&#10;Description automatically generated">
            <a:extLst>
              <a:ext uri="{FF2B5EF4-FFF2-40B4-BE49-F238E27FC236}">
                <a16:creationId xmlns:a16="http://schemas.microsoft.com/office/drawing/2014/main" id="{A396F26E-4875-6ADC-1836-E79842C31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6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19" y="6174509"/>
            <a:ext cx="916326" cy="586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BF9EE-A721-9DE6-FB32-D0BE5B048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8" t="80981" r="8813" b="1105"/>
          <a:stretch/>
        </p:blipFill>
        <p:spPr>
          <a:xfrm>
            <a:off x="6948264" y="5670517"/>
            <a:ext cx="1288432" cy="11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083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6D0E73-6A7D-ABD4-816E-8A7DABDFA0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C8AE0-D57A-C984-575E-EDD6F7D69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21" t="80981" b="1105"/>
          <a:stretch/>
        </p:blipFill>
        <p:spPr>
          <a:xfrm>
            <a:off x="11484768" y="5670710"/>
            <a:ext cx="983367" cy="1186873"/>
          </a:xfrm>
          <a:prstGeom prst="rect">
            <a:avLst/>
          </a:prstGeom>
        </p:spPr>
      </p:pic>
      <p:pic>
        <p:nvPicPr>
          <p:cNvPr id="5" name="Picture 4" descr="A logo with a sun and text&#10;&#10;Description automatically generated">
            <a:extLst>
              <a:ext uri="{FF2B5EF4-FFF2-40B4-BE49-F238E27FC236}">
                <a16:creationId xmlns:a16="http://schemas.microsoft.com/office/drawing/2014/main" id="{A396F26E-4875-6ADC-1836-E79842C31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6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7" y="6174092"/>
            <a:ext cx="916326" cy="586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BF9EE-A721-9DE6-FB32-D0BE5B048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8" t="80981" r="8813" b="1105"/>
          <a:stretch/>
        </p:blipFill>
        <p:spPr>
          <a:xfrm>
            <a:off x="10260632" y="5670100"/>
            <a:ext cx="1288432" cy="1151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E838C-5555-63E4-DC59-10F849864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-301421"/>
            <a:ext cx="3997651" cy="43677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DFE24C-FBE9-AFD5-B7D7-63B3668D3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310" y="1877493"/>
            <a:ext cx="3997651" cy="42002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6B346-54E4-C6EF-7730-FBBB40DD6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40" y="706463"/>
            <a:ext cx="4206181" cy="5760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7E0D449-1C70-F610-5141-76126FFCFD17}"/>
              </a:ext>
            </a:extLst>
          </p:cNvPr>
          <p:cNvGrpSpPr/>
          <p:nvPr/>
        </p:nvGrpSpPr>
        <p:grpSpPr>
          <a:xfrm>
            <a:off x="4030778" y="3683052"/>
            <a:ext cx="6668353" cy="3346348"/>
            <a:chOff x="4030778" y="3996926"/>
            <a:chExt cx="6668353" cy="33463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7D637F1F-28A4-316F-5CE6-FD70430E5D9E}"/>
                </a:ext>
              </a:extLst>
            </p:cNvPr>
            <p:cNvSpPr/>
            <p:nvPr/>
          </p:nvSpPr>
          <p:spPr>
            <a:xfrm>
              <a:off x="4030778" y="3996926"/>
              <a:ext cx="6668353" cy="3346348"/>
            </a:xfrm>
            <a:prstGeom prst="cloudCallou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C304D6-88ED-CE1E-A70C-926CADB36A95}"/>
                </a:ext>
              </a:extLst>
            </p:cNvPr>
            <p:cNvSpPr txBox="1"/>
            <p:nvPr/>
          </p:nvSpPr>
          <p:spPr>
            <a:xfrm>
              <a:off x="5250974" y="4643576"/>
              <a:ext cx="3445561" cy="15388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err="1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Inscreva</a:t>
              </a:r>
              <a:r>
                <a:rPr lang="en-US" sz="2400" dirty="0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-se </a:t>
              </a:r>
              <a:r>
                <a:rPr lang="en-US" sz="2400" dirty="0" err="1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já</a:t>
              </a:r>
              <a:r>
                <a:rPr lang="en-US" sz="2400" dirty="0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como</a:t>
              </a:r>
              <a:r>
                <a:rPr lang="en-US" sz="2400" dirty="0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 </a:t>
              </a:r>
              <a:r>
                <a:rPr lang="en-US" sz="3600" b="1" u="sng" dirty="0">
                  <a:solidFill>
                    <a:srgbClr val="9E323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72 Black" panose="020B0A04030603020204" pitchFamily="34" charset="0"/>
                  <a:cs typeface="72 Black" panose="020B0A04030603020204" pitchFamily="34" charset="0"/>
                </a:rPr>
                <a:t>VOLUNTÁRIO</a:t>
              </a:r>
              <a:r>
                <a:rPr lang="en-US" sz="2800" dirty="0">
                  <a:solidFill>
                    <a:srgbClr val="9E3234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ANIMA</a:t>
              </a:r>
              <a:endParaRPr lang="pt-PT" sz="3200" dirty="0">
                <a:solidFill>
                  <a:prstClr val="black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DD8423-A3B6-9F3B-9186-5CCF7E3F8CB1}"/>
                </a:ext>
              </a:extLst>
            </p:cNvPr>
            <p:cNvSpPr txBox="1"/>
            <p:nvPr/>
          </p:nvSpPr>
          <p:spPr>
            <a:xfrm>
              <a:off x="5460850" y="6128287"/>
              <a:ext cx="322519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Ofereça</a:t>
              </a:r>
              <a:r>
                <a:rPr lang="en-US" b="1" dirty="0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 um </a:t>
              </a:r>
              <a:r>
                <a:rPr lang="en-US" b="1" dirty="0" err="1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pouco</a:t>
              </a:r>
              <a:r>
                <a:rPr lang="en-US" b="1" dirty="0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 do </a:t>
              </a:r>
              <a:r>
                <a:rPr lang="en-US" b="1" dirty="0" err="1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seu</a:t>
              </a:r>
              <a:r>
                <a:rPr lang="en-US" b="1" dirty="0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 tempo, </a:t>
              </a:r>
              <a:br>
                <a:rPr lang="en-US" b="1" dirty="0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</a:br>
              <a:r>
                <a:rPr lang="en-US" b="1" dirty="0" err="1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ajude-nos</a:t>
              </a:r>
              <a:r>
                <a:rPr lang="en-US" b="1" dirty="0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ajudar</a:t>
              </a:r>
              <a:endParaRPr lang="en-US" b="1" dirty="0">
                <a:solidFill>
                  <a:prstClr val="black"/>
                </a:solidFill>
                <a:latin typeface="72 Condensed" panose="020B0506030000000003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6073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Projetos e Ações a desenvolver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408076698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b="1" dirty="0"/>
              <a:t>AÇÕES: Cabaz do Amor</a:t>
            </a:r>
            <a:endParaRPr lang="pt-PT" sz="4000" dirty="0"/>
          </a:p>
        </p:txBody>
      </p:sp>
      <p:sp>
        <p:nvSpPr>
          <p:cNvPr id="3" name="Marcador de Posição de Conteúdo 5">
            <a:extLst>
              <a:ext uri="{FF2B5EF4-FFF2-40B4-BE49-F238E27FC236}">
                <a16:creationId xmlns:a16="http://schemas.microsoft.com/office/drawing/2014/main" id="{6001333C-EB29-8ACF-ABF5-66F2F5552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358134"/>
            <a:ext cx="7128792" cy="3591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3600" b="1" dirty="0"/>
              <a:t>Apoio, em géneros alimentares e produtos de higiene, a famílias em situação de vulnerabilidade económica:</a:t>
            </a:r>
          </a:p>
          <a:p>
            <a:pPr>
              <a:buFontTx/>
              <a:buChar char="-"/>
            </a:pPr>
            <a:r>
              <a:rPr lang="pt-PT" sz="3600" b="1" dirty="0"/>
              <a:t>Cabaz mensal</a:t>
            </a:r>
          </a:p>
          <a:p>
            <a:pPr>
              <a:buFontTx/>
              <a:buChar char="-"/>
            </a:pPr>
            <a:r>
              <a:rPr lang="pt-PT" sz="3600" b="1" dirty="0"/>
              <a:t>Cabaz de Natal</a:t>
            </a:r>
          </a:p>
          <a:p>
            <a:endParaRPr lang="pt-PT" sz="3600" b="1" dirty="0"/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81D01-1D78-B368-C222-89A59A587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29901" r="13601" b="13250"/>
          <a:stretch>
            <a:fillRect/>
          </a:stretch>
        </p:blipFill>
        <p:spPr>
          <a:xfrm>
            <a:off x="5652120" y="4005064"/>
            <a:ext cx="2366442" cy="24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325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Projetos e Ações a desenvolver</a:t>
            </a:r>
            <a:endParaRPr lang="pt-PT" sz="4000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383E81D0-E8FE-D1EC-9515-FC4B066EDB8D}"/>
              </a:ext>
            </a:extLst>
          </p:cNvPr>
          <p:cNvSpPr txBox="1"/>
          <p:nvPr/>
        </p:nvSpPr>
        <p:spPr>
          <a:xfrm flipH="1">
            <a:off x="467544" y="2279636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Projeto “Ser Mais”:</a:t>
            </a:r>
          </a:p>
          <a:p>
            <a:endParaRPr lang="pt-PT"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pt-PT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Desenvolvimento de competências sociais, tecnológicas, etc.</a:t>
            </a:r>
          </a:p>
        </p:txBody>
      </p:sp>
    </p:spTree>
    <p:extLst>
      <p:ext uri="{BB962C8B-B14F-4D97-AF65-F5344CB8AC3E}">
        <p14:creationId xmlns:p14="http://schemas.microsoft.com/office/powerpoint/2010/main" val="2425305776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_D\CENTRO MURTAL\ASSOCIAÇÃO_projeto out15\textos abr19\sunset-925413_sh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709" r="31875"/>
          <a:stretch/>
        </p:blipFill>
        <p:spPr bwMode="auto">
          <a:xfrm>
            <a:off x="0" y="0"/>
            <a:ext cx="918051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 documents_D\CENTRO MURTAL\ASSOCIAÇÃO_projeto out15\textos abr19\anima_250_plus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78959" cy="12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432D52-AF6A-4D73-B7AD-B6E586C9569B}"/>
              </a:ext>
            </a:extLst>
          </p:cNvPr>
          <p:cNvSpPr txBox="1"/>
          <p:nvPr/>
        </p:nvSpPr>
        <p:spPr>
          <a:xfrm>
            <a:off x="621037" y="2420888"/>
            <a:ext cx="793845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ELEIÇÕES: 2026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Candidatura e processo eleitoral</a:t>
            </a:r>
          </a:p>
          <a:p>
            <a:pPr algn="ctr"/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(resumo – detalhe disponível nos Estatutos e no Regulamento Interno da ANIMA)</a:t>
            </a:r>
            <a:endParaRPr lang="pt-PT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1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ELEIÇÕES: 2026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1E8D2A-9352-4213-97BD-84CB19B7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sz="4000" b="1" dirty="0"/>
              <a:t>Órgãos da ANIMA:</a:t>
            </a:r>
          </a:p>
          <a:p>
            <a:pPr marL="0" indent="0">
              <a:buNone/>
            </a:pPr>
            <a:r>
              <a:rPr lang="pt-PT" sz="4000" b="1" dirty="0"/>
              <a:t>	</a:t>
            </a:r>
            <a:r>
              <a:rPr lang="pt-PT" sz="4000" b="1" dirty="0">
                <a:solidFill>
                  <a:srgbClr val="FFFF00"/>
                </a:solidFill>
              </a:rPr>
              <a:t>Assembleia Geral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4000" b="1" dirty="0"/>
              <a:t>		</a:t>
            </a:r>
            <a:r>
              <a:rPr lang="pt-PT" sz="2800" b="1" dirty="0"/>
              <a:t>dirigida por Mesa composta por 3 membros</a:t>
            </a:r>
          </a:p>
          <a:p>
            <a:pPr marL="0" indent="0">
              <a:buNone/>
            </a:pPr>
            <a:r>
              <a:rPr lang="pt-PT" sz="4000" b="1" dirty="0"/>
              <a:t>	</a:t>
            </a:r>
            <a:r>
              <a:rPr lang="pt-PT" sz="4000" b="1" dirty="0">
                <a:solidFill>
                  <a:srgbClr val="FFFF00"/>
                </a:solidFill>
              </a:rPr>
              <a:t>Direção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4000" b="1" dirty="0"/>
              <a:t>	</a:t>
            </a:r>
            <a:r>
              <a:rPr lang="pt-PT" sz="2800" b="1" dirty="0"/>
              <a:t>	5 membros 	</a:t>
            </a:r>
          </a:p>
          <a:p>
            <a:pPr marL="0" indent="0">
              <a:buNone/>
            </a:pPr>
            <a:r>
              <a:rPr lang="pt-PT" sz="4000" b="1" dirty="0"/>
              <a:t>	</a:t>
            </a:r>
            <a:r>
              <a:rPr lang="pt-PT" sz="4000" b="1" dirty="0">
                <a:solidFill>
                  <a:srgbClr val="FFFF00"/>
                </a:solidFill>
              </a:rPr>
              <a:t>Conselho Fiscal</a:t>
            </a:r>
          </a:p>
          <a:p>
            <a:pPr marL="0" indent="0">
              <a:buNone/>
            </a:pPr>
            <a:r>
              <a:rPr lang="pt-PT" sz="2800" b="1" dirty="0"/>
              <a:t>		3 membros </a:t>
            </a:r>
          </a:p>
          <a:p>
            <a:pPr marL="0" indent="0">
              <a:buNone/>
            </a:pPr>
            <a:endParaRPr lang="pt-PT" sz="4000" b="1" dirty="0"/>
          </a:p>
          <a:p>
            <a:pPr marL="342000" indent="0">
              <a:buNone/>
            </a:pP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2082164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C680-6F3F-DE56-6DE5-98C652E0F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A873-53FE-F528-8408-0CA2C5E8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ELEIÇÕES: 2026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4AB4484-2CD6-CACE-7359-8075BC3C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Eleições regulares de 3 em 3 anos (</a:t>
            </a:r>
            <a:r>
              <a:rPr lang="pt-PT" sz="2600" b="1" dirty="0">
                <a:solidFill>
                  <a:srgbClr val="FFFF00"/>
                </a:solidFill>
              </a:rPr>
              <a:t>mandato = 3 anos</a:t>
            </a:r>
            <a:r>
              <a:rPr lang="pt-PT" sz="2600" b="1" dirty="0"/>
              <a:t>)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É a </a:t>
            </a:r>
            <a:r>
              <a:rPr lang="pt-PT" sz="2600" b="1" dirty="0">
                <a:solidFill>
                  <a:srgbClr val="FFFF00"/>
                </a:solidFill>
              </a:rPr>
              <a:t>Mesa</a:t>
            </a:r>
            <a:r>
              <a:rPr lang="pt-PT" sz="2600" b="1" dirty="0"/>
              <a:t> da Assembleia Geral que </a:t>
            </a:r>
            <a:r>
              <a:rPr lang="pt-PT" sz="2600" b="1" dirty="0">
                <a:solidFill>
                  <a:srgbClr val="FFFF00"/>
                </a:solidFill>
              </a:rPr>
              <a:t>organiza</a:t>
            </a:r>
            <a:r>
              <a:rPr lang="pt-PT" sz="2600" b="1" dirty="0"/>
              <a:t> as eleições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>
                <a:solidFill>
                  <a:srgbClr val="FFFF00"/>
                </a:solidFill>
              </a:rPr>
              <a:t>Todos os Associados </a:t>
            </a:r>
            <a:r>
              <a:rPr lang="pt-PT" sz="2600" b="1" dirty="0"/>
              <a:t>se podem candidatar, desde que </a:t>
            </a:r>
            <a:br>
              <a:rPr lang="pt-PT" sz="2600" b="1" dirty="0"/>
            </a:br>
            <a:r>
              <a:rPr lang="pt-PT" sz="2600" b="1" dirty="0"/>
              <a:t>na plena posse dos seus direitos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Um Associado só pode ser eleito para, </a:t>
            </a:r>
            <a:r>
              <a:rPr lang="pt-PT" sz="2600" b="1" dirty="0">
                <a:solidFill>
                  <a:srgbClr val="FFFF00"/>
                </a:solidFill>
              </a:rPr>
              <a:t>no máximo, </a:t>
            </a:r>
            <a:br>
              <a:rPr lang="pt-PT" sz="2600" b="1" dirty="0">
                <a:solidFill>
                  <a:srgbClr val="FFFF00"/>
                </a:solidFill>
              </a:rPr>
            </a:br>
            <a:r>
              <a:rPr lang="pt-PT" sz="2600" b="1" dirty="0">
                <a:solidFill>
                  <a:srgbClr val="FFFF00"/>
                </a:solidFill>
              </a:rPr>
              <a:t>três mandatos</a:t>
            </a:r>
            <a:r>
              <a:rPr lang="pt-PT" sz="2600" b="1" dirty="0"/>
              <a:t> consecutivos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Os membros dos órgãos </a:t>
            </a:r>
            <a:r>
              <a:rPr lang="pt-PT" sz="2600" b="1" dirty="0">
                <a:solidFill>
                  <a:srgbClr val="FFFF00"/>
                </a:solidFill>
              </a:rPr>
              <a:t>não são remunerados</a:t>
            </a:r>
          </a:p>
        </p:txBody>
      </p:sp>
    </p:spTree>
    <p:extLst>
      <p:ext uri="{BB962C8B-B14F-4D97-AF65-F5344CB8AC3E}">
        <p14:creationId xmlns:p14="http://schemas.microsoft.com/office/powerpoint/2010/main" val="5886385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C94D1-D935-25F8-6C76-ACB0FFC4C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0E81-5C1D-AD8E-22D2-E601392A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ELEIÇÕES: 2026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8949A26-7874-4D1F-B880-F09A6CC8B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O Associado não se candidata individualmente a um órgão ou cargo: as candidaturas são apresentada em </a:t>
            </a:r>
            <a:r>
              <a:rPr lang="pt-PT" sz="2600" b="1" dirty="0">
                <a:solidFill>
                  <a:srgbClr val="FFFF00"/>
                </a:solidFill>
              </a:rPr>
              <a:t>LISTAS</a:t>
            </a:r>
            <a:r>
              <a:rPr lang="pt-PT" sz="2600" b="1" dirty="0"/>
              <a:t> de candidatos que incluem </a:t>
            </a:r>
            <a:r>
              <a:rPr lang="pt-PT" sz="2600" b="1" dirty="0">
                <a:solidFill>
                  <a:srgbClr val="FFFF00"/>
                </a:solidFill>
              </a:rPr>
              <a:t>todos os órgãos e todos os cargos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As listas apresentam-se </a:t>
            </a:r>
            <a:r>
              <a:rPr lang="pt-PT" sz="2600" b="1" dirty="0">
                <a:solidFill>
                  <a:srgbClr val="FFFF00"/>
                </a:solidFill>
              </a:rPr>
              <a:t>por escrito </a:t>
            </a:r>
            <a:r>
              <a:rPr lang="pt-PT" sz="2600" b="1" dirty="0"/>
              <a:t>à Mesa da AG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2200" b="1" dirty="0">
                <a:solidFill>
                  <a:srgbClr val="FFFF00"/>
                </a:solidFill>
              </a:rPr>
              <a:t>carta: </a:t>
            </a:r>
            <a:r>
              <a:rPr lang="pt-PT" sz="2200" b="1" dirty="0"/>
              <a:t>em mão a qualquer membro da Mesa ou para </a:t>
            </a:r>
            <a:br>
              <a:rPr lang="en-US" sz="2200" b="1" dirty="0"/>
            </a:br>
            <a:r>
              <a:rPr lang="en-US" sz="2200" b="1" dirty="0"/>
              <a:t>ANIMA - </a:t>
            </a:r>
            <a:r>
              <a:rPr lang="pt-PT" sz="2200" b="1" dirty="0"/>
              <a:t>Centro Pastoral do Murtal</a:t>
            </a:r>
            <a:br>
              <a:rPr lang="pt-PT" sz="2200" b="1" dirty="0"/>
            </a:br>
            <a:r>
              <a:rPr lang="pt-PT" sz="2200" b="1" dirty="0"/>
              <a:t>Rua Laura Alves 39 ▪ 2775-114 Parede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PT" sz="2200" b="1" dirty="0">
                <a:solidFill>
                  <a:srgbClr val="FFFF00"/>
                </a:solidFill>
              </a:rPr>
              <a:t>email: </a:t>
            </a:r>
            <a:r>
              <a:rPr lang="pt-PT" sz="2200" b="1" dirty="0"/>
              <a:t>mesaAG@animamurtal.pt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2920488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EF54-24A4-0ED7-3410-D21ADD7C7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1FB0-D4FB-AD8E-DCE3-EF2D8B77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ELEIÇÕES: 2026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953E9E7-E367-4299-599A-E144760D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Até 31 janeiro, um conjunto de Associados entrega </a:t>
            </a:r>
            <a:br>
              <a:rPr lang="pt-PT" sz="2600" b="1" dirty="0"/>
            </a:br>
            <a:r>
              <a:rPr lang="pt-PT" sz="2600" b="1" dirty="0"/>
              <a:t>uma </a:t>
            </a:r>
            <a:r>
              <a:rPr lang="pt-PT" sz="2600" b="1" dirty="0">
                <a:solidFill>
                  <a:srgbClr val="FFFF00"/>
                </a:solidFill>
              </a:rPr>
              <a:t>lista candidata </a:t>
            </a:r>
            <a:r>
              <a:rPr lang="pt-PT" sz="2600" b="1" dirty="0"/>
              <a:t>aos órgão sociais, juntamente </a:t>
            </a:r>
            <a:br>
              <a:rPr lang="pt-PT" sz="2600" b="1" dirty="0"/>
            </a:br>
            <a:r>
              <a:rPr lang="pt-PT" sz="2600" b="1" dirty="0"/>
              <a:t>com um </a:t>
            </a:r>
            <a:r>
              <a:rPr lang="pt-PT" sz="2600" b="1" dirty="0">
                <a:solidFill>
                  <a:srgbClr val="FFFF00"/>
                </a:solidFill>
              </a:rPr>
              <a:t>curto resumo do programa ou plano de ação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As listas recebidas são identificadas pela Mesa por </a:t>
            </a:r>
            <a:r>
              <a:rPr lang="pt-PT" sz="2600" b="1" dirty="0">
                <a:solidFill>
                  <a:srgbClr val="FFFF00"/>
                </a:solidFill>
              </a:rPr>
              <a:t>letras</a:t>
            </a:r>
            <a:r>
              <a:rPr lang="pt-PT" sz="2600" b="1" dirty="0"/>
              <a:t> do alfabeto, segundo a ordem de entrega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As listas e seus programas são então </a:t>
            </a:r>
            <a:r>
              <a:rPr lang="pt-PT" sz="2600" b="1" dirty="0">
                <a:solidFill>
                  <a:srgbClr val="FFFF00"/>
                </a:solidFill>
              </a:rPr>
              <a:t>analisadas pela Mesa </a:t>
            </a:r>
            <a:r>
              <a:rPr lang="pt-PT" sz="2600" b="1" dirty="0"/>
              <a:t>para verificar se cumprem os requisitos dos Estatutos e do Regulamento da ANIMA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Depois de validadas, as listas candidatas e seus programas serão apresentadas aos sócios </a:t>
            </a:r>
            <a:r>
              <a:rPr lang="pt-PT" sz="2600" b="1" dirty="0">
                <a:solidFill>
                  <a:srgbClr val="FFFF00"/>
                </a:solidFill>
              </a:rPr>
              <a:t>todas ao mesmo tempo </a:t>
            </a:r>
            <a:r>
              <a:rPr lang="pt-PT" sz="2600" b="1" dirty="0"/>
              <a:t>no dia 01 março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3011544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F897-DBB3-11AA-3975-FC4DF95D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0DE7-7A44-B9AF-0B30-727E3903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/>
              <a:t>ELEIÇÕES: 2026</a:t>
            </a:r>
            <a:endParaRPr lang="pt-PT" sz="400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34D28B0-BA14-60BF-B85F-8A370922F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600" b="1" dirty="0"/>
              <a:t>Calendário eleitoral 2026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PT" sz="2200" b="1" dirty="0"/>
              <a:t>Entrega de listas: até </a:t>
            </a:r>
            <a:r>
              <a:rPr lang="pt-PT" sz="2200" b="1" dirty="0">
                <a:solidFill>
                  <a:srgbClr val="FFFF00"/>
                </a:solidFill>
              </a:rPr>
              <a:t>31 janeiro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PT" sz="1800" b="1" dirty="0"/>
              <a:t>Validação (pela Mesa) da candidatura: </a:t>
            </a:r>
            <a:r>
              <a:rPr lang="pt-PT" sz="1800" b="1" dirty="0">
                <a:solidFill>
                  <a:srgbClr val="FFFF00"/>
                </a:solidFill>
              </a:rPr>
              <a:t>15 dias </a:t>
            </a:r>
            <a:r>
              <a:rPr lang="pt-PT" sz="1800" b="1" dirty="0"/>
              <a:t>após a receção da lista </a:t>
            </a:r>
          </a:p>
          <a:p>
            <a:pPr lvl="2"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1800" b="1" dirty="0"/>
              <a:t>Eventual </a:t>
            </a:r>
            <a:r>
              <a:rPr lang="pt-PT" sz="1800" b="1" dirty="0" err="1"/>
              <a:t>resubmissão</a:t>
            </a:r>
            <a:r>
              <a:rPr lang="pt-PT" sz="1800" b="1" dirty="0"/>
              <a:t>: </a:t>
            </a:r>
            <a:r>
              <a:rPr lang="pt-PT" sz="1800" b="1" dirty="0">
                <a:solidFill>
                  <a:srgbClr val="FFFF00"/>
                </a:solidFill>
              </a:rPr>
              <a:t>7 dias </a:t>
            </a:r>
            <a:r>
              <a:rPr lang="pt-PT" sz="1800" b="1" dirty="0"/>
              <a:t>após uma não aceitação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200" b="1" dirty="0"/>
              <a:t>Publicação (pela Mesa) das listas concorrentes: até </a:t>
            </a:r>
            <a:r>
              <a:rPr lang="pt-PT" sz="2200" b="1" dirty="0">
                <a:solidFill>
                  <a:srgbClr val="FFFF00"/>
                </a:solidFill>
              </a:rPr>
              <a:t>01 março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PT" sz="2200" b="1" dirty="0"/>
              <a:t>Assembleia Geral Eletiva: </a:t>
            </a:r>
            <a:r>
              <a:rPr lang="pt-PT" sz="2200" b="1" dirty="0">
                <a:solidFill>
                  <a:srgbClr val="FFFF00"/>
                </a:solidFill>
              </a:rPr>
              <a:t>até 31 março</a:t>
            </a:r>
          </a:p>
        </p:txBody>
      </p:sp>
    </p:spTree>
    <p:extLst>
      <p:ext uri="{BB962C8B-B14F-4D97-AF65-F5344CB8AC3E}">
        <p14:creationId xmlns:p14="http://schemas.microsoft.com/office/powerpoint/2010/main" val="21226727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y documents_D\CENTRO MURTAL\ASSOCIAÇÃO_projeto out15\textos abr19\sunset-925413_sh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13820" r="35277" b="8761"/>
          <a:stretch/>
        </p:blipFill>
        <p:spPr bwMode="auto">
          <a:xfrm>
            <a:off x="-36512" y="0"/>
            <a:ext cx="9180512" cy="68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y documents_D\CENTRO MURTAL\ASSOCIAÇÃO_projeto out15\textos abr19\anima_250_plus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68373"/>
            <a:ext cx="2376264" cy="173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332656"/>
            <a:ext cx="583264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pt-PT" sz="4800" dirty="0">
                <a:solidFill>
                  <a:srgbClr val="FFFF00"/>
                </a:solidFill>
              </a:rPr>
            </a:br>
            <a:br>
              <a:rPr lang="pt-PT" sz="4000" dirty="0">
                <a:solidFill>
                  <a:srgbClr val="FFFF00"/>
                </a:solidFill>
              </a:rPr>
            </a:br>
            <a:r>
              <a:rPr lang="pt-PT" sz="4800" dirty="0">
                <a:solidFill>
                  <a:srgbClr val="FFCC00"/>
                </a:solidFill>
              </a:rPr>
              <a:t>www.animamurtal.pt</a:t>
            </a:r>
          </a:p>
        </p:txBody>
      </p:sp>
    </p:spTree>
    <p:extLst>
      <p:ext uri="{BB962C8B-B14F-4D97-AF65-F5344CB8AC3E}">
        <p14:creationId xmlns:p14="http://schemas.microsoft.com/office/powerpoint/2010/main" val="38391733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b="1" dirty="0"/>
              <a:t>AÇÕES: Cabaz do Amor</a:t>
            </a:r>
            <a:br>
              <a:rPr lang="pt-PT" b="1" dirty="0"/>
            </a:br>
            <a:r>
              <a:rPr lang="pt-PT" b="1" dirty="0"/>
              <a:t>Mensal</a:t>
            </a:r>
            <a:endParaRPr lang="pt-PT" sz="4000" dirty="0"/>
          </a:p>
        </p:txBody>
      </p:sp>
      <p:sp>
        <p:nvSpPr>
          <p:cNvPr id="3" name="Marcador de Posição de Conteúdo 5">
            <a:extLst>
              <a:ext uri="{FF2B5EF4-FFF2-40B4-BE49-F238E27FC236}">
                <a16:creationId xmlns:a16="http://schemas.microsoft.com/office/drawing/2014/main" id="{0824B6B4-83DD-5EE9-CA32-904EEACE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9"/>
            <a:ext cx="7200800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b="1" dirty="0"/>
              <a:t>Apoiamos mensalmente cerca de 32 famílias, das quais 6 têm crianças.</a:t>
            </a:r>
          </a:p>
          <a:p>
            <a:pPr marL="0" indent="0">
              <a:buNone/>
            </a:pPr>
            <a:endParaRPr lang="pt-PT" sz="3600" b="1" dirty="0"/>
          </a:p>
          <a:p>
            <a:pPr marL="0" indent="0">
              <a:buNone/>
            </a:pPr>
            <a:endParaRPr lang="pt-PT" sz="3600" b="1" dirty="0"/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B2C7A-D61C-0622-84DF-A946485FA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2200" r="22439" b="11150"/>
          <a:stretch>
            <a:fillRect/>
          </a:stretch>
        </p:blipFill>
        <p:spPr>
          <a:xfrm>
            <a:off x="4860032" y="3331545"/>
            <a:ext cx="3744416" cy="3333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72098-03E5-4ADD-5366-5EFA56828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r="2750" b="11346"/>
          <a:stretch>
            <a:fillRect/>
          </a:stretch>
        </p:blipFill>
        <p:spPr>
          <a:xfrm>
            <a:off x="539552" y="3789040"/>
            <a:ext cx="4186808" cy="23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691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b="1" dirty="0"/>
              <a:t>AÇÕES: Cabaz do Amor</a:t>
            </a:r>
            <a:br>
              <a:rPr lang="pt-PT" b="1" dirty="0"/>
            </a:br>
            <a:r>
              <a:rPr lang="pt-PT" b="1" dirty="0"/>
              <a:t>Natal</a:t>
            </a:r>
          </a:p>
        </p:txBody>
      </p:sp>
      <p:sp>
        <p:nvSpPr>
          <p:cNvPr id="3" name="Marcador de Posição de Conteúdo 5">
            <a:extLst>
              <a:ext uri="{FF2B5EF4-FFF2-40B4-BE49-F238E27FC236}">
                <a16:creationId xmlns:a16="http://schemas.microsoft.com/office/drawing/2014/main" id="{7587C316-9F9F-5B85-45E3-397A04AE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08071"/>
            <a:ext cx="8640961" cy="1320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600" b="1" dirty="0"/>
              <a:t>No Natal, apoiámos 40 famílias, das quais 8 tinham crianças. </a:t>
            </a:r>
          </a:p>
          <a:p>
            <a:pPr marL="0" indent="0">
              <a:buNone/>
            </a:pPr>
            <a:r>
              <a:rPr lang="pt-PT" sz="2600" b="1" dirty="0"/>
              <a:t>No total, foram 107 pessoas (94 adultos e 13 crianças)</a:t>
            </a:r>
          </a:p>
          <a:p>
            <a:pPr marL="0" indent="0">
              <a:buNone/>
            </a:pPr>
            <a:endParaRPr lang="pt-PT" sz="3600" b="1" dirty="0"/>
          </a:p>
          <a:p>
            <a:endParaRPr lang="pt-PT" sz="3600" b="1" dirty="0"/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F4126-F00B-5654-59D3-967A3CB0C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03248"/>
            <a:ext cx="4104484" cy="3080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50F12-D033-9383-DE9B-9818ED075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5900" r="7475" b="6951"/>
          <a:stretch>
            <a:fillRect/>
          </a:stretch>
        </p:blipFill>
        <p:spPr>
          <a:xfrm>
            <a:off x="528277" y="3403248"/>
            <a:ext cx="3971716" cy="30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513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b="1" dirty="0"/>
              <a:t>AÇÕES: Cabaz do Amor</a:t>
            </a:r>
            <a:br>
              <a:rPr lang="pt-PT" b="1" dirty="0"/>
            </a:br>
            <a:r>
              <a:rPr lang="pt-PT" b="1" dirty="0"/>
              <a:t>Missão Continente</a:t>
            </a:r>
          </a:p>
        </p:txBody>
      </p:sp>
      <p:sp>
        <p:nvSpPr>
          <p:cNvPr id="3" name="Marcador de Posição de Conteúdo 5">
            <a:extLst>
              <a:ext uri="{FF2B5EF4-FFF2-40B4-BE49-F238E27FC236}">
                <a16:creationId xmlns:a16="http://schemas.microsoft.com/office/drawing/2014/main" id="{68071393-A2AB-0CB0-7D4F-8F678DD3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214119"/>
            <a:ext cx="4762872" cy="15749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sz="3600" b="1" dirty="0"/>
              <a:t>Doação de bens alimentares e de higiene no valor de 1149€, em junho e outubro de 2024</a:t>
            </a:r>
          </a:p>
          <a:p>
            <a:endParaRPr lang="pt-PT" sz="3600" b="1" dirty="0"/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1A8A0-4091-462C-85F9-AD8D73541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16401"/>
          <a:stretch>
            <a:fillRect/>
          </a:stretch>
        </p:blipFill>
        <p:spPr>
          <a:xfrm>
            <a:off x="457200" y="2780928"/>
            <a:ext cx="3269705" cy="3470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51AA4-EC24-49A7-49F3-5D30BE577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b="10605"/>
          <a:stretch>
            <a:fillRect/>
          </a:stretch>
        </p:blipFill>
        <p:spPr>
          <a:xfrm>
            <a:off x="4272923" y="3539088"/>
            <a:ext cx="4572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626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c8af4b26b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923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/>
              <a:t>AÇÕES: </a:t>
            </a:r>
            <a:r>
              <a:rPr lang="pt-PT" b="1" dirty="0" err="1"/>
              <a:t>ReLivraria</a:t>
            </a:r>
            <a:endParaRPr dirty="0"/>
          </a:p>
        </p:txBody>
      </p:sp>
      <p:sp>
        <p:nvSpPr>
          <p:cNvPr id="10" name="Marcador de Posição de Conteúdo 5">
            <a:extLst>
              <a:ext uri="{FF2B5EF4-FFF2-40B4-BE49-F238E27FC236}">
                <a16:creationId xmlns:a16="http://schemas.microsoft.com/office/drawing/2014/main" id="{B59435BD-D98A-52F7-3F8F-1EC40D3A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602"/>
            <a:ext cx="8075240" cy="859358"/>
          </a:xfrm>
        </p:spPr>
        <p:txBody>
          <a:bodyPr>
            <a:normAutofit/>
          </a:bodyPr>
          <a:lstStyle/>
          <a:p>
            <a:r>
              <a:rPr lang="pt-PT" sz="3600" b="1" dirty="0"/>
              <a:t>Dia Mundial do Livro com a catequese</a:t>
            </a:r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65238-BDD8-4D66-C5B5-74E3DCFB7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15350"/>
          <a:stretch>
            <a:fillRect/>
          </a:stretch>
        </p:blipFill>
        <p:spPr>
          <a:xfrm>
            <a:off x="5431353" y="2960241"/>
            <a:ext cx="2520280" cy="3530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A0E35-3CD1-250F-8648-426F79F0A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9473"/>
          <a:stretch>
            <a:fillRect/>
          </a:stretch>
        </p:blipFill>
        <p:spPr>
          <a:xfrm>
            <a:off x="1226164" y="2960241"/>
            <a:ext cx="3084091" cy="3277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30CD759C-3226-33CB-309B-F4DEEBBAD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c8af4b26b_0_0">
            <a:extLst>
              <a:ext uri="{FF2B5EF4-FFF2-40B4-BE49-F238E27FC236}">
                <a16:creationId xmlns:a16="http://schemas.microsoft.com/office/drawing/2014/main" id="{2275D214-0A8A-2925-BA42-74BC527160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923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/>
              <a:t>AÇÕES: </a:t>
            </a:r>
            <a:r>
              <a:rPr lang="pt-PT" b="1" dirty="0" err="1"/>
              <a:t>ReLivraria</a:t>
            </a:r>
            <a:endParaRPr dirty="0"/>
          </a:p>
        </p:txBody>
      </p:sp>
      <p:sp>
        <p:nvSpPr>
          <p:cNvPr id="10" name="Marcador de Posição de Conteúdo 5">
            <a:extLst>
              <a:ext uri="{FF2B5EF4-FFF2-40B4-BE49-F238E27FC236}">
                <a16:creationId xmlns:a16="http://schemas.microsoft.com/office/drawing/2014/main" id="{8438DC04-1BDD-0094-DB0E-460A4653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602"/>
            <a:ext cx="5452383" cy="2182336"/>
          </a:xfrm>
        </p:spPr>
        <p:txBody>
          <a:bodyPr>
            <a:normAutofit/>
          </a:bodyPr>
          <a:lstStyle/>
          <a:p>
            <a:r>
              <a:rPr lang="pt-PT" sz="3600" b="1" dirty="0"/>
              <a:t>Mercadinho de Natal</a:t>
            </a:r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B0A14-3546-BE7D-564F-548DD4DC0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5900"/>
          <a:stretch>
            <a:fillRect/>
          </a:stretch>
        </p:blipFill>
        <p:spPr>
          <a:xfrm>
            <a:off x="6143255" y="2132856"/>
            <a:ext cx="2799627" cy="30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F0183-3380-1C4A-6CB6-A38281C95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3750"/>
          <a:stretch>
            <a:fillRect/>
          </a:stretch>
        </p:blipFill>
        <p:spPr>
          <a:xfrm>
            <a:off x="223528" y="4029750"/>
            <a:ext cx="4165311" cy="259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78072-9FEB-4427-AEC2-6F18A0F3A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38450"/>
          <a:stretch>
            <a:fillRect/>
          </a:stretch>
        </p:blipFill>
        <p:spPr>
          <a:xfrm>
            <a:off x="3056988" y="2996952"/>
            <a:ext cx="3657270" cy="35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2A9D07C3-24A7-74A3-A89A-82A0D4B6A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c8af4b26b_0_0">
            <a:extLst>
              <a:ext uri="{FF2B5EF4-FFF2-40B4-BE49-F238E27FC236}">
                <a16:creationId xmlns:a16="http://schemas.microsoft.com/office/drawing/2014/main" id="{7437CEA7-B6C2-FABA-9951-77BCD0FD72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923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/>
              <a:t>AÇÕES: </a:t>
            </a:r>
            <a:r>
              <a:rPr lang="pt-PT" b="1" dirty="0" err="1"/>
              <a:t>ReLivraria</a:t>
            </a:r>
            <a:endParaRPr dirty="0"/>
          </a:p>
        </p:txBody>
      </p:sp>
      <p:sp>
        <p:nvSpPr>
          <p:cNvPr id="10" name="Marcador de Posição de Conteúdo 5">
            <a:extLst>
              <a:ext uri="{FF2B5EF4-FFF2-40B4-BE49-F238E27FC236}">
                <a16:creationId xmlns:a16="http://schemas.microsoft.com/office/drawing/2014/main" id="{514E1DC9-A6BF-692F-D59E-2652E401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602"/>
            <a:ext cx="7787208" cy="2182336"/>
          </a:xfrm>
        </p:spPr>
        <p:txBody>
          <a:bodyPr>
            <a:normAutofit/>
          </a:bodyPr>
          <a:lstStyle/>
          <a:p>
            <a:r>
              <a:rPr lang="pt-PT" sz="3600" b="1" dirty="0"/>
              <a:t>Concerto solidário das Associações </a:t>
            </a:r>
            <a:r>
              <a:rPr lang="pt-PT" sz="3600" b="1" dirty="0" err="1"/>
              <a:t>Cultursol</a:t>
            </a:r>
            <a:r>
              <a:rPr lang="pt-PT" sz="3600" b="1" dirty="0"/>
              <a:t>, Acácia e Anima</a:t>
            </a:r>
          </a:p>
          <a:p>
            <a:endParaRPr lang="pt-PT" sz="3600" b="1" dirty="0"/>
          </a:p>
          <a:p>
            <a:pPr marL="342000" indent="0">
              <a:buNone/>
            </a:pP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6CDC9-D239-330C-798E-EDC1FE6B7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6" b="22189"/>
          <a:stretch>
            <a:fillRect/>
          </a:stretch>
        </p:blipFill>
        <p:spPr>
          <a:xfrm>
            <a:off x="4922467" y="3417006"/>
            <a:ext cx="3764333" cy="3154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66F30-FC0F-6DE3-8F8D-D38AEE5FD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926" r="1481" b="3200"/>
          <a:stretch>
            <a:fillRect/>
          </a:stretch>
        </p:blipFill>
        <p:spPr>
          <a:xfrm>
            <a:off x="395536" y="3428999"/>
            <a:ext cx="4182956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3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689</Words>
  <Application>Microsoft Office PowerPoint</Application>
  <PresentationFormat>On-screen Show (4:3)</PresentationFormat>
  <Paragraphs>107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72 Black</vt:lpstr>
      <vt:lpstr>72 Condensed</vt:lpstr>
      <vt:lpstr>ADLaM Display</vt:lpstr>
      <vt:lpstr>Aptos</vt:lpstr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AÇÕES: Cabaz do Amor</vt:lpstr>
      <vt:lpstr>AÇÕES: Cabaz do Amor Mensal</vt:lpstr>
      <vt:lpstr>AÇÕES: Cabaz do Amor Natal</vt:lpstr>
      <vt:lpstr>AÇÕES: Cabaz do Amor Missão Continente</vt:lpstr>
      <vt:lpstr>AÇÕES: ReLivraria</vt:lpstr>
      <vt:lpstr>AÇÕES: ReLivraria</vt:lpstr>
      <vt:lpstr>AÇÕES: ReLivraria</vt:lpstr>
      <vt:lpstr>AÇÕES – Ao seu lado</vt:lpstr>
      <vt:lpstr>AÇÕES – Eventos</vt:lpstr>
      <vt:lpstr>AÇÕES – Eventos</vt:lpstr>
      <vt:lpstr>AÇÕES – Eventos</vt:lpstr>
      <vt:lpstr>AÇÕES – Eventos</vt:lpstr>
      <vt:lpstr>PowerPoint Presentation</vt:lpstr>
      <vt:lpstr>RELATÓRIO E CONTAS</vt:lpstr>
      <vt:lpstr>RELATÓRIO E CONTAS</vt:lpstr>
      <vt:lpstr>RELATÓRIO E CONTAS</vt:lpstr>
      <vt:lpstr>RELATÓRIO E CONTAS</vt:lpstr>
      <vt:lpstr>PowerPoint Presentation</vt:lpstr>
      <vt:lpstr>PowerPoint Presentation</vt:lpstr>
      <vt:lpstr>JOIA</vt:lpstr>
      <vt:lpstr>QUOTA MENSAL</vt:lpstr>
      <vt:lpstr>PowerPoint Presentation</vt:lpstr>
      <vt:lpstr>Projetos e Ações a desenvolver</vt:lpstr>
      <vt:lpstr>Projetos e Ações a desenvolver</vt:lpstr>
      <vt:lpstr>AÇÕES – Ao seu lado</vt:lpstr>
      <vt:lpstr>PowerPoint Presentation</vt:lpstr>
      <vt:lpstr>Projetos e Ações a desenvolver</vt:lpstr>
      <vt:lpstr>Projetos e Ações a desenvolver</vt:lpstr>
      <vt:lpstr>PowerPoint Presentation</vt:lpstr>
      <vt:lpstr>ELEIÇÕES: 2026</vt:lpstr>
      <vt:lpstr>ELEIÇÕES: 2026</vt:lpstr>
      <vt:lpstr>ELEIÇÕES: 2026</vt:lpstr>
      <vt:lpstr>ELEIÇÕES: 2026</vt:lpstr>
      <vt:lpstr>ELEIÇÕES: 2026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 Associação Comunitária do Murtal</dc:title>
  <dc:creator>Joao Almeida</dc:creator>
  <cp:lastModifiedBy>Ana Salvado</cp:lastModifiedBy>
  <cp:revision>107</cp:revision>
  <dcterms:created xsi:type="dcterms:W3CDTF">2019-04-26T15:37:29Z</dcterms:created>
  <dcterms:modified xsi:type="dcterms:W3CDTF">2025-07-10T17:28:32Z</dcterms:modified>
</cp:coreProperties>
</file>